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Lora" charset="1" panose="00000500000000000000"/>
      <p:regular r:id="rId16"/>
    </p:embeddedFont>
    <p:embeddedFont>
      <p:font typeface="Questrial" charset="1" panose="02000000000000000000"/>
      <p:regular r:id="rId17"/>
    </p:embeddedFont>
    <p:embeddedFont>
      <p:font typeface="Lora Bold" charset="1" panose="00000800000000000000"/>
      <p:regular r:id="rId18"/>
    </p:embeddedFont>
    <p:embeddedFont>
      <p:font typeface="Sanchez" charset="1" panose="02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http://localhost:8501" TargetMode="External" Type="http://schemas.openxmlformats.org/officeDocument/2006/relationships/hyperlink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3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jpe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10710603">
            <a:off x="13944206" y="4754673"/>
            <a:ext cx="5779143" cy="7659105"/>
          </a:xfrm>
          <a:custGeom>
            <a:avLst/>
            <a:gdLst/>
            <a:ahLst/>
            <a:cxnLst/>
            <a:rect r="r" b="b" t="t" l="l"/>
            <a:pathLst>
              <a:path h="7659105" w="5779143">
                <a:moveTo>
                  <a:pt x="0" y="7659105"/>
                </a:moveTo>
                <a:lnTo>
                  <a:pt x="5779143" y="7659105"/>
                </a:lnTo>
                <a:lnTo>
                  <a:pt x="5779143" y="0"/>
                </a:lnTo>
                <a:lnTo>
                  <a:pt x="0" y="0"/>
                </a:lnTo>
                <a:lnTo>
                  <a:pt x="0" y="765910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659014">
            <a:off x="-1608015" y="-2626550"/>
            <a:ext cx="5779143" cy="7659105"/>
          </a:xfrm>
          <a:custGeom>
            <a:avLst/>
            <a:gdLst/>
            <a:ahLst/>
            <a:cxnLst/>
            <a:rect r="r" b="b" t="t" l="l"/>
            <a:pathLst>
              <a:path h="7659105" w="5779143">
                <a:moveTo>
                  <a:pt x="0" y="7659105"/>
                </a:moveTo>
                <a:lnTo>
                  <a:pt x="5779142" y="7659105"/>
                </a:lnTo>
                <a:lnTo>
                  <a:pt x="5779142" y="0"/>
                </a:lnTo>
                <a:lnTo>
                  <a:pt x="0" y="0"/>
                </a:lnTo>
                <a:lnTo>
                  <a:pt x="0" y="7659105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095371" y="1656628"/>
            <a:ext cx="14097259" cy="1842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24"/>
              </a:lnSpc>
            </a:pPr>
            <a:r>
              <a:rPr lang="en-US" sz="5249" spc="519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DESENVOLVIMENTO COM MODELO ARDUINO PARA ATIVIDADE RECREATIVA COM GATOS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2095371" y="1028700"/>
            <a:ext cx="14314375" cy="2998497"/>
            <a:chOff x="0" y="0"/>
            <a:chExt cx="3770041" cy="78972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770041" cy="789728"/>
            </a:xfrm>
            <a:custGeom>
              <a:avLst/>
              <a:gdLst/>
              <a:ahLst/>
              <a:cxnLst/>
              <a:rect r="r" b="b" t="t" l="l"/>
              <a:pathLst>
                <a:path h="789728" w="3770041">
                  <a:moveTo>
                    <a:pt x="17307" y="0"/>
                  </a:moveTo>
                  <a:lnTo>
                    <a:pt x="3752734" y="0"/>
                  </a:lnTo>
                  <a:cubicBezTo>
                    <a:pt x="3757324" y="0"/>
                    <a:pt x="3761726" y="1823"/>
                    <a:pt x="3764972" y="5069"/>
                  </a:cubicBezTo>
                  <a:cubicBezTo>
                    <a:pt x="3768218" y="8315"/>
                    <a:pt x="3770041" y="12717"/>
                    <a:pt x="3770041" y="17307"/>
                  </a:cubicBezTo>
                  <a:lnTo>
                    <a:pt x="3770041" y="772420"/>
                  </a:lnTo>
                  <a:cubicBezTo>
                    <a:pt x="3770041" y="777011"/>
                    <a:pt x="3768218" y="781413"/>
                    <a:pt x="3764972" y="784659"/>
                  </a:cubicBezTo>
                  <a:cubicBezTo>
                    <a:pt x="3761726" y="787904"/>
                    <a:pt x="3757324" y="789728"/>
                    <a:pt x="3752734" y="789728"/>
                  </a:cubicBezTo>
                  <a:lnTo>
                    <a:pt x="17307" y="789728"/>
                  </a:lnTo>
                  <a:cubicBezTo>
                    <a:pt x="12717" y="789728"/>
                    <a:pt x="8315" y="787904"/>
                    <a:pt x="5069" y="784659"/>
                  </a:cubicBezTo>
                  <a:cubicBezTo>
                    <a:pt x="1823" y="781413"/>
                    <a:pt x="0" y="777011"/>
                    <a:pt x="0" y="772420"/>
                  </a:cubicBezTo>
                  <a:lnTo>
                    <a:pt x="0" y="17307"/>
                  </a:lnTo>
                  <a:cubicBezTo>
                    <a:pt x="0" y="12717"/>
                    <a:pt x="1823" y="8315"/>
                    <a:pt x="5069" y="5069"/>
                  </a:cubicBezTo>
                  <a:cubicBezTo>
                    <a:pt x="8315" y="1823"/>
                    <a:pt x="12717" y="0"/>
                    <a:pt x="1730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3770041" cy="8373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878254" y="5230582"/>
            <a:ext cx="14531492" cy="2638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2413" indent="-351206" lvl="1">
              <a:lnSpc>
                <a:spcPts val="2928"/>
              </a:lnSpc>
              <a:buFont typeface="Arial"/>
              <a:buChar char="•"/>
            </a:pPr>
            <a:r>
              <a:rPr lang="en-US" sz="3253" spc="322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Disciplina: Internet das Coisas (IoT) </a:t>
            </a:r>
          </a:p>
          <a:p>
            <a:pPr algn="l" marL="702413" indent="-351206" lvl="1">
              <a:lnSpc>
                <a:spcPts val="2928"/>
              </a:lnSpc>
              <a:buFont typeface="Arial"/>
              <a:buChar char="•"/>
            </a:pPr>
            <a:r>
              <a:rPr lang="en-US" sz="3253" spc="322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Autores: Igor Vinicius Santos Fonseca e </a:t>
            </a:r>
          </a:p>
          <a:p>
            <a:pPr algn="l">
              <a:lnSpc>
                <a:spcPts val="2928"/>
              </a:lnSpc>
            </a:pPr>
            <a:r>
              <a:rPr lang="en-US" sz="3253" spc="322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     </a:t>
            </a:r>
            <a:r>
              <a:rPr lang="en-US" sz="3253" spc="322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Samuel Lucas Vieira de Melo </a:t>
            </a:r>
          </a:p>
          <a:p>
            <a:pPr algn="l" marL="702413" indent="-351206" lvl="1">
              <a:lnSpc>
                <a:spcPts val="2928"/>
              </a:lnSpc>
              <a:buFont typeface="Arial"/>
              <a:buChar char="•"/>
            </a:pPr>
            <a:r>
              <a:rPr lang="en-US" sz="3253" spc="322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Orientador: Prof. Henrique Duarte Borges Louro </a:t>
            </a:r>
          </a:p>
          <a:p>
            <a:pPr algn="l" marL="702413" indent="-351206" lvl="1">
              <a:lnSpc>
                <a:spcPts val="2928"/>
              </a:lnSpc>
              <a:buFont typeface="Arial"/>
              <a:buChar char="•"/>
            </a:pPr>
            <a:r>
              <a:rPr lang="en-US" sz="3253" spc="322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Instituição: Fatec Jacareí – Professor Francisco de Moura </a:t>
            </a:r>
          </a:p>
          <a:p>
            <a:pPr algn="l" marL="702413" indent="-351206" lvl="1">
              <a:lnSpc>
                <a:spcPts val="2928"/>
              </a:lnSpc>
              <a:buFont typeface="Arial"/>
              <a:buChar char="•"/>
            </a:pPr>
            <a:r>
              <a:rPr lang="en-US" sz="3253" spc="322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Ano: 2025, 1° SEM - 4DSM</a:t>
            </a:r>
          </a:p>
          <a:p>
            <a:pPr algn="ctr">
              <a:lnSpc>
                <a:spcPts val="2928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10710603">
            <a:off x="14756081" y="3836836"/>
            <a:ext cx="5828056" cy="7723930"/>
          </a:xfrm>
          <a:custGeom>
            <a:avLst/>
            <a:gdLst/>
            <a:ahLst/>
            <a:cxnLst/>
            <a:rect r="r" b="b" t="t" l="l"/>
            <a:pathLst>
              <a:path h="7723930" w="5828056">
                <a:moveTo>
                  <a:pt x="0" y="7723930"/>
                </a:moveTo>
                <a:lnTo>
                  <a:pt x="5828056" y="7723930"/>
                </a:lnTo>
                <a:lnTo>
                  <a:pt x="5828056" y="0"/>
                </a:lnTo>
                <a:lnTo>
                  <a:pt x="0" y="0"/>
                </a:lnTo>
                <a:lnTo>
                  <a:pt x="0" y="772393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659014">
            <a:off x="-2098936" y="-2598079"/>
            <a:ext cx="5130494" cy="6799449"/>
          </a:xfrm>
          <a:custGeom>
            <a:avLst/>
            <a:gdLst/>
            <a:ahLst/>
            <a:cxnLst/>
            <a:rect r="r" b="b" t="t" l="l"/>
            <a:pathLst>
              <a:path h="6799449" w="5130494">
                <a:moveTo>
                  <a:pt x="0" y="6799450"/>
                </a:moveTo>
                <a:lnTo>
                  <a:pt x="5130494" y="6799450"/>
                </a:lnTo>
                <a:lnTo>
                  <a:pt x="5130494" y="0"/>
                </a:lnTo>
                <a:lnTo>
                  <a:pt x="0" y="0"/>
                </a:lnTo>
                <a:lnTo>
                  <a:pt x="0" y="679945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7285549" y="5124450"/>
            <a:ext cx="3716901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3398143" y="6074272"/>
            <a:ext cx="1114160" cy="1114160"/>
          </a:xfrm>
          <a:custGeom>
            <a:avLst/>
            <a:gdLst/>
            <a:ahLst/>
            <a:cxnLst/>
            <a:rect r="r" b="b" t="t" l="l"/>
            <a:pathLst>
              <a:path h="1114160" w="1114160">
                <a:moveTo>
                  <a:pt x="0" y="0"/>
                </a:moveTo>
                <a:lnTo>
                  <a:pt x="1114160" y="0"/>
                </a:lnTo>
                <a:lnTo>
                  <a:pt x="1114160" y="1114161"/>
                </a:lnTo>
                <a:lnTo>
                  <a:pt x="0" y="11141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613383" y="2256129"/>
            <a:ext cx="9061234" cy="2371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99"/>
              </a:lnSpc>
            </a:pPr>
            <a:r>
              <a:rPr lang="en-US" sz="9999" spc="989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MUITO OBRIGADO!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318014" y="6256888"/>
            <a:ext cx="10356603" cy="931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https://github.com/SamuelLucasVieira/laser-cat-tracker</a:t>
            </a:r>
          </a:p>
          <a:p>
            <a:pPr algn="ctr">
              <a:lnSpc>
                <a:spcPts val="3780"/>
              </a:lnSpc>
            </a:pPr>
            <a:r>
              <a:rPr lang="en-US" sz="27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https://github.com/fonsecaigor/Laser_Cat_Tracker</a:t>
            </a:r>
          </a:p>
        </p:txBody>
      </p:sp>
    </p:spTree>
  </p:cSld>
  <p:clrMapOvr>
    <a:masterClrMapping/>
  </p:clrMapOvr>
  <p:transition spd="fast">
    <p:fade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835346">
            <a:off x="9794235" y="-5348080"/>
            <a:ext cx="10663992" cy="11045566"/>
          </a:xfrm>
          <a:custGeom>
            <a:avLst/>
            <a:gdLst/>
            <a:ahLst/>
            <a:cxnLst/>
            <a:rect r="r" b="b" t="t" l="l"/>
            <a:pathLst>
              <a:path h="11045566" w="10663992">
                <a:moveTo>
                  <a:pt x="0" y="0"/>
                </a:moveTo>
                <a:lnTo>
                  <a:pt x="10663993" y="0"/>
                </a:lnTo>
                <a:lnTo>
                  <a:pt x="10663993" y="11045566"/>
                </a:lnTo>
                <a:lnTo>
                  <a:pt x="0" y="11045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353738">
            <a:off x="-5462157" y="4868967"/>
            <a:ext cx="10461728" cy="10836065"/>
          </a:xfrm>
          <a:custGeom>
            <a:avLst/>
            <a:gdLst/>
            <a:ahLst/>
            <a:cxnLst/>
            <a:rect r="r" b="b" t="t" l="l"/>
            <a:pathLst>
              <a:path h="10836065" w="10461728">
                <a:moveTo>
                  <a:pt x="0" y="0"/>
                </a:moveTo>
                <a:lnTo>
                  <a:pt x="10461728" y="0"/>
                </a:lnTo>
                <a:lnTo>
                  <a:pt x="10461728" y="10836066"/>
                </a:lnTo>
                <a:lnTo>
                  <a:pt x="0" y="108360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472593" y="750147"/>
            <a:ext cx="8786707" cy="8786707"/>
            <a:chOff x="0" y="0"/>
            <a:chExt cx="12700000" cy="1270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11430" y="857250"/>
              <a:ext cx="13009880" cy="11644630"/>
            </a:xfrm>
            <a:custGeom>
              <a:avLst/>
              <a:gdLst/>
              <a:ahLst/>
              <a:cxnLst/>
              <a:rect r="r" b="b" t="t" l="l"/>
              <a:pathLst>
                <a:path h="11644630" w="13009880">
                  <a:moveTo>
                    <a:pt x="10152380" y="938530"/>
                  </a:moveTo>
                  <a:cubicBezTo>
                    <a:pt x="8962390" y="189230"/>
                    <a:pt x="8643620" y="154940"/>
                    <a:pt x="7245350" y="0"/>
                  </a:cubicBezTo>
                  <a:cubicBezTo>
                    <a:pt x="4039870" y="38100"/>
                    <a:pt x="1441450" y="1889760"/>
                    <a:pt x="435610" y="4933950"/>
                  </a:cubicBezTo>
                  <a:cubicBezTo>
                    <a:pt x="91440" y="5975350"/>
                    <a:pt x="0" y="7139940"/>
                    <a:pt x="403860" y="8159750"/>
                  </a:cubicBezTo>
                  <a:cubicBezTo>
                    <a:pt x="934720" y="9499600"/>
                    <a:pt x="2254250" y="10407650"/>
                    <a:pt x="3648710" y="10773410"/>
                  </a:cubicBezTo>
                  <a:cubicBezTo>
                    <a:pt x="5043170" y="11140440"/>
                    <a:pt x="6578600" y="11644630"/>
                    <a:pt x="8008620" y="11470640"/>
                  </a:cubicBezTo>
                  <a:cubicBezTo>
                    <a:pt x="9123680" y="11334750"/>
                    <a:pt x="10237470" y="10519410"/>
                    <a:pt x="11071860" y="9767570"/>
                  </a:cubicBezTo>
                  <a:cubicBezTo>
                    <a:pt x="11625580" y="9268460"/>
                    <a:pt x="11971020" y="8576310"/>
                    <a:pt x="12202160" y="7867650"/>
                  </a:cubicBezTo>
                  <a:cubicBezTo>
                    <a:pt x="13009880" y="5401310"/>
                    <a:pt x="12348210" y="2322830"/>
                    <a:pt x="10152380" y="938530"/>
                  </a:cubicBezTo>
                  <a:close/>
                </a:path>
              </a:pathLst>
            </a:custGeom>
            <a:blipFill>
              <a:blip r:embed="rId4"/>
              <a:stretch>
                <a:fillRect l="-3084" t="-10002" r="-32304" b="-1368"/>
              </a:stretch>
            </a:blipFill>
          </p:spPr>
        </p:sp>
      </p:grpSp>
      <p:sp>
        <p:nvSpPr>
          <p:cNvPr name="AutoShape 6" id="6"/>
          <p:cNvSpPr/>
          <p:nvPr/>
        </p:nvSpPr>
        <p:spPr>
          <a:xfrm>
            <a:off x="1746787" y="3265848"/>
            <a:ext cx="3716901" cy="0"/>
          </a:xfrm>
          <a:prstGeom prst="line">
            <a:avLst/>
          </a:prstGeom>
          <a:ln cap="flat" w="38100">
            <a:solidFill>
              <a:srgbClr val="3533C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746787" y="1396535"/>
            <a:ext cx="7719281" cy="1565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36"/>
              </a:lnSpc>
            </a:pPr>
            <a:r>
              <a:rPr lang="en-US" sz="5200" spc="514">
                <a:solidFill>
                  <a:srgbClr val="3533CB"/>
                </a:solidFill>
                <a:latin typeface="Questrial"/>
                <a:ea typeface="Questrial"/>
                <a:cs typeface="Questrial"/>
                <a:sym typeface="Questrial"/>
              </a:rPr>
              <a:t>DESCRIÇÃO DO PROJETO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46787" y="3876535"/>
            <a:ext cx="6725806" cy="4466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9"/>
              </a:lnSpc>
            </a:pPr>
            <a:r>
              <a:rPr lang="en-US" sz="2299">
                <a:solidFill>
                  <a:srgbClr val="494F56"/>
                </a:solidFill>
                <a:latin typeface="Questrial"/>
                <a:ea typeface="Questrial"/>
                <a:cs typeface="Questrial"/>
                <a:sym typeface="Questrial"/>
              </a:rPr>
              <a:t>Este projeto visa criar um brinquedo automatizado para gatos. O objetivo é estimular o comportamento instintivo dos felinos por meio de movimentos aleatórios do laser. ​</a:t>
            </a:r>
          </a:p>
          <a:p>
            <a:pPr algn="l" marL="496549" indent="-248274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494F56"/>
                </a:solidFill>
                <a:latin typeface="Questrial"/>
                <a:ea typeface="Questrial"/>
                <a:cs typeface="Questrial"/>
                <a:sym typeface="Questrial"/>
              </a:rPr>
              <a:t>Brinquedo interativo automatizado para gatos. ​</a:t>
            </a:r>
          </a:p>
          <a:p>
            <a:pPr algn="l" marL="496549" indent="-248274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494F56"/>
                </a:solidFill>
                <a:latin typeface="Questrial"/>
                <a:ea typeface="Questrial"/>
                <a:cs typeface="Questrial"/>
                <a:sym typeface="Questrial"/>
              </a:rPr>
              <a:t>Utiliza Arduino Nano e servomotores SG90.</a:t>
            </a:r>
          </a:p>
          <a:p>
            <a:pPr algn="l" marL="496549" indent="-248274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494F56"/>
                </a:solidFill>
                <a:latin typeface="Questrial"/>
                <a:ea typeface="Questrial"/>
                <a:cs typeface="Questrial"/>
                <a:sym typeface="Questrial"/>
              </a:rPr>
              <a:t>S</a:t>
            </a:r>
            <a:r>
              <a:rPr lang="en-US" sz="2299">
                <a:solidFill>
                  <a:srgbClr val="494F56"/>
                </a:solidFill>
                <a:latin typeface="Questrial"/>
                <a:ea typeface="Questrial"/>
                <a:cs typeface="Questrial"/>
                <a:sym typeface="Questrial"/>
              </a:rPr>
              <a:t>imula o movimento de uma presa com padrões aleatórios. ​</a:t>
            </a:r>
          </a:p>
          <a:p>
            <a:pPr algn="l" marL="496549" indent="-248274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494F56"/>
                </a:solidFill>
                <a:latin typeface="Questrial"/>
                <a:ea typeface="Questrial"/>
                <a:cs typeface="Questrial"/>
                <a:sym typeface="Questrial"/>
              </a:rPr>
              <a:t>Integra coleta de dados em tempo real e armazenamento em banco de dados.</a:t>
            </a:r>
          </a:p>
          <a:p>
            <a:pPr algn="l">
              <a:lnSpc>
                <a:spcPts val="3219"/>
              </a:lnSpc>
            </a:pPr>
          </a:p>
        </p:txBody>
      </p:sp>
    </p:spTree>
  </p:cSld>
  <p:clrMapOvr>
    <a:masterClrMapping/>
  </p:clrMapOvr>
  <p:transition spd="fast">
    <p:fad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835346">
            <a:off x="9794235" y="-5348080"/>
            <a:ext cx="10663992" cy="11045566"/>
          </a:xfrm>
          <a:custGeom>
            <a:avLst/>
            <a:gdLst/>
            <a:ahLst/>
            <a:cxnLst/>
            <a:rect r="r" b="b" t="t" l="l"/>
            <a:pathLst>
              <a:path h="11045566" w="10663992">
                <a:moveTo>
                  <a:pt x="0" y="0"/>
                </a:moveTo>
                <a:lnTo>
                  <a:pt x="10663993" y="0"/>
                </a:lnTo>
                <a:lnTo>
                  <a:pt x="10663993" y="11045566"/>
                </a:lnTo>
                <a:lnTo>
                  <a:pt x="0" y="11045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353738">
            <a:off x="-5462157" y="4868967"/>
            <a:ext cx="10461728" cy="10836065"/>
          </a:xfrm>
          <a:custGeom>
            <a:avLst/>
            <a:gdLst/>
            <a:ahLst/>
            <a:cxnLst/>
            <a:rect r="r" b="b" t="t" l="l"/>
            <a:pathLst>
              <a:path h="10836065" w="10461728">
                <a:moveTo>
                  <a:pt x="0" y="0"/>
                </a:moveTo>
                <a:lnTo>
                  <a:pt x="10461728" y="0"/>
                </a:lnTo>
                <a:lnTo>
                  <a:pt x="10461728" y="10836066"/>
                </a:lnTo>
                <a:lnTo>
                  <a:pt x="0" y="108360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923915" y="750147"/>
            <a:ext cx="8786707" cy="8786707"/>
            <a:chOff x="0" y="0"/>
            <a:chExt cx="12700000" cy="1270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11430" y="857250"/>
              <a:ext cx="13009880" cy="11644630"/>
            </a:xfrm>
            <a:custGeom>
              <a:avLst/>
              <a:gdLst/>
              <a:ahLst/>
              <a:cxnLst/>
              <a:rect r="r" b="b" t="t" l="l"/>
              <a:pathLst>
                <a:path h="11644630" w="13009880">
                  <a:moveTo>
                    <a:pt x="10152380" y="938530"/>
                  </a:moveTo>
                  <a:cubicBezTo>
                    <a:pt x="8962390" y="189230"/>
                    <a:pt x="8643620" y="154940"/>
                    <a:pt x="7245350" y="0"/>
                  </a:cubicBezTo>
                  <a:cubicBezTo>
                    <a:pt x="4039870" y="38100"/>
                    <a:pt x="1441450" y="1889760"/>
                    <a:pt x="435610" y="4933950"/>
                  </a:cubicBezTo>
                  <a:cubicBezTo>
                    <a:pt x="91440" y="5975350"/>
                    <a:pt x="0" y="7139940"/>
                    <a:pt x="403860" y="8159750"/>
                  </a:cubicBezTo>
                  <a:cubicBezTo>
                    <a:pt x="934720" y="9499600"/>
                    <a:pt x="2254250" y="10407650"/>
                    <a:pt x="3648710" y="10773410"/>
                  </a:cubicBezTo>
                  <a:cubicBezTo>
                    <a:pt x="5043170" y="11140440"/>
                    <a:pt x="6578600" y="11644630"/>
                    <a:pt x="8008620" y="11470640"/>
                  </a:cubicBezTo>
                  <a:cubicBezTo>
                    <a:pt x="9123680" y="11334750"/>
                    <a:pt x="10237470" y="10519410"/>
                    <a:pt x="11071860" y="9767570"/>
                  </a:cubicBezTo>
                  <a:cubicBezTo>
                    <a:pt x="11625580" y="9268460"/>
                    <a:pt x="11971020" y="8576310"/>
                    <a:pt x="12202160" y="7867650"/>
                  </a:cubicBezTo>
                  <a:cubicBezTo>
                    <a:pt x="13009880" y="5401310"/>
                    <a:pt x="12348210" y="2322830"/>
                    <a:pt x="10152380" y="938530"/>
                  </a:cubicBezTo>
                  <a:close/>
                </a:path>
              </a:pathLst>
            </a:custGeom>
            <a:blipFill>
              <a:blip r:embed="rId4"/>
              <a:stretch>
                <a:fillRect l="0" t="-12707" r="-7092" b="-5999"/>
              </a:stretch>
            </a:blipFill>
          </p:spPr>
        </p:sp>
      </p:grpSp>
      <p:sp>
        <p:nvSpPr>
          <p:cNvPr name="AutoShape 6" id="6"/>
          <p:cNvSpPr/>
          <p:nvPr/>
        </p:nvSpPr>
        <p:spPr>
          <a:xfrm>
            <a:off x="1746787" y="4292993"/>
            <a:ext cx="3716901" cy="0"/>
          </a:xfrm>
          <a:prstGeom prst="line">
            <a:avLst/>
          </a:prstGeom>
          <a:ln cap="flat" w="38100">
            <a:solidFill>
              <a:srgbClr val="3533C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746787" y="2164152"/>
            <a:ext cx="7719281" cy="1565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36"/>
              </a:lnSpc>
            </a:pPr>
            <a:r>
              <a:rPr lang="en-US" sz="5200" spc="514">
                <a:solidFill>
                  <a:srgbClr val="3533CB"/>
                </a:solidFill>
                <a:latin typeface="Questrial"/>
                <a:ea typeface="Questrial"/>
                <a:cs typeface="Questrial"/>
                <a:sym typeface="Questrial"/>
              </a:rPr>
              <a:t>MOTIVAÇÃO DO PROJETO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46787" y="5105400"/>
            <a:ext cx="6906754" cy="2798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88319" indent="-244159" lvl="1">
              <a:lnSpc>
                <a:spcPts val="3166"/>
              </a:lnSpc>
              <a:buFont typeface="Arial"/>
              <a:buChar char="•"/>
            </a:pPr>
            <a:r>
              <a:rPr lang="en-US" sz="2261">
                <a:solidFill>
                  <a:srgbClr val="494F56"/>
                </a:solidFill>
                <a:latin typeface="Lora"/>
                <a:ea typeface="Lora"/>
                <a:cs typeface="Lora"/>
                <a:sym typeface="Lora"/>
              </a:rPr>
              <a:t>- Aplicação prática dos conhecimentos de IoT</a:t>
            </a:r>
          </a:p>
          <a:p>
            <a:pPr algn="l" marL="488319" indent="-244159" lvl="1">
              <a:lnSpc>
                <a:spcPts val="3166"/>
              </a:lnSpc>
              <a:buFont typeface="Arial"/>
              <a:buChar char="•"/>
            </a:pPr>
            <a:r>
              <a:rPr lang="en-US" sz="2261">
                <a:solidFill>
                  <a:srgbClr val="494F56"/>
                </a:solidFill>
                <a:latin typeface="Lora"/>
                <a:ea typeface="Lora"/>
                <a:cs typeface="Lora"/>
                <a:sym typeface="Lora"/>
              </a:rPr>
              <a:t>- Integração entre Arduino e Python</a:t>
            </a:r>
          </a:p>
          <a:p>
            <a:pPr algn="l" marL="488319" indent="-244159" lvl="1">
              <a:lnSpc>
                <a:spcPts val="3166"/>
              </a:lnSpc>
              <a:buFont typeface="Arial"/>
              <a:buChar char="•"/>
            </a:pPr>
            <a:r>
              <a:rPr lang="en-US" sz="2261">
                <a:solidFill>
                  <a:srgbClr val="494F56"/>
                </a:solidFill>
                <a:latin typeface="Lora"/>
                <a:ea typeface="Lora"/>
                <a:cs typeface="Lora"/>
                <a:sym typeface="Lora"/>
              </a:rPr>
              <a:t>- Desenvolvimento multidisciplinar: Eletrônica, Programação e Inteligência Artificial</a:t>
            </a:r>
          </a:p>
          <a:p>
            <a:pPr algn="l" marL="488319" indent="-244159" lvl="1">
              <a:lnSpc>
                <a:spcPts val="3166"/>
              </a:lnSpc>
              <a:buFont typeface="Arial"/>
              <a:buChar char="•"/>
            </a:pPr>
            <a:r>
              <a:rPr lang="en-US" sz="2261">
                <a:solidFill>
                  <a:srgbClr val="494F56"/>
                </a:solidFill>
                <a:latin typeface="Lora"/>
                <a:ea typeface="Lora"/>
                <a:cs typeface="Lora"/>
                <a:sym typeface="Lora"/>
              </a:rPr>
              <a:t>- Incentivo à atividade física e bem-estar de gatos</a:t>
            </a:r>
          </a:p>
          <a:p>
            <a:pPr algn="l">
              <a:lnSpc>
                <a:spcPts val="3306"/>
              </a:lnSpc>
            </a:pPr>
          </a:p>
        </p:txBody>
      </p:sp>
    </p:spTree>
  </p:cSld>
  <p:clrMapOvr>
    <a:masterClrMapping/>
  </p:clrMapOvr>
  <p:transition spd="fast">
    <p:fade/>
  </p:transition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7785" y="2557238"/>
            <a:ext cx="3714478" cy="6701062"/>
            <a:chOff x="0" y="0"/>
            <a:chExt cx="978299" cy="176488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78299" cy="1764889"/>
            </a:xfrm>
            <a:custGeom>
              <a:avLst/>
              <a:gdLst/>
              <a:ahLst/>
              <a:cxnLst/>
              <a:rect r="r" b="b" t="t" l="l"/>
              <a:pathLst>
                <a:path h="1764889" w="978299">
                  <a:moveTo>
                    <a:pt x="106297" y="0"/>
                  </a:moveTo>
                  <a:lnTo>
                    <a:pt x="872002" y="0"/>
                  </a:lnTo>
                  <a:cubicBezTo>
                    <a:pt x="900194" y="0"/>
                    <a:pt x="927231" y="11199"/>
                    <a:pt x="947165" y="31134"/>
                  </a:cubicBezTo>
                  <a:cubicBezTo>
                    <a:pt x="967100" y="51068"/>
                    <a:pt x="978299" y="78105"/>
                    <a:pt x="978299" y="106297"/>
                  </a:cubicBezTo>
                  <a:lnTo>
                    <a:pt x="978299" y="1658592"/>
                  </a:lnTo>
                  <a:cubicBezTo>
                    <a:pt x="978299" y="1717298"/>
                    <a:pt x="930708" y="1764889"/>
                    <a:pt x="872002" y="1764889"/>
                  </a:cubicBezTo>
                  <a:lnTo>
                    <a:pt x="106297" y="1764889"/>
                  </a:lnTo>
                  <a:cubicBezTo>
                    <a:pt x="47591" y="1764889"/>
                    <a:pt x="0" y="1717298"/>
                    <a:pt x="0" y="1658592"/>
                  </a:cubicBezTo>
                  <a:lnTo>
                    <a:pt x="0" y="106297"/>
                  </a:lnTo>
                  <a:cubicBezTo>
                    <a:pt x="0" y="78105"/>
                    <a:pt x="11199" y="51068"/>
                    <a:pt x="31134" y="31134"/>
                  </a:cubicBezTo>
                  <a:cubicBezTo>
                    <a:pt x="51068" y="11199"/>
                    <a:pt x="78105" y="0"/>
                    <a:pt x="10629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E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978299" cy="18220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209465" y="2557238"/>
            <a:ext cx="3714478" cy="6701062"/>
            <a:chOff x="0" y="0"/>
            <a:chExt cx="978299" cy="17648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78299" cy="1764889"/>
            </a:xfrm>
            <a:custGeom>
              <a:avLst/>
              <a:gdLst/>
              <a:ahLst/>
              <a:cxnLst/>
              <a:rect r="r" b="b" t="t" l="l"/>
              <a:pathLst>
                <a:path h="1764889" w="978299">
                  <a:moveTo>
                    <a:pt x="106297" y="0"/>
                  </a:moveTo>
                  <a:lnTo>
                    <a:pt x="872002" y="0"/>
                  </a:lnTo>
                  <a:cubicBezTo>
                    <a:pt x="900194" y="0"/>
                    <a:pt x="927231" y="11199"/>
                    <a:pt x="947165" y="31134"/>
                  </a:cubicBezTo>
                  <a:cubicBezTo>
                    <a:pt x="967100" y="51068"/>
                    <a:pt x="978299" y="78105"/>
                    <a:pt x="978299" y="106297"/>
                  </a:cubicBezTo>
                  <a:lnTo>
                    <a:pt x="978299" y="1658592"/>
                  </a:lnTo>
                  <a:cubicBezTo>
                    <a:pt x="978299" y="1717298"/>
                    <a:pt x="930708" y="1764889"/>
                    <a:pt x="872002" y="1764889"/>
                  </a:cubicBezTo>
                  <a:lnTo>
                    <a:pt x="106297" y="1764889"/>
                  </a:lnTo>
                  <a:cubicBezTo>
                    <a:pt x="47591" y="1764889"/>
                    <a:pt x="0" y="1717298"/>
                    <a:pt x="0" y="1658592"/>
                  </a:cubicBezTo>
                  <a:lnTo>
                    <a:pt x="0" y="106297"/>
                  </a:lnTo>
                  <a:cubicBezTo>
                    <a:pt x="0" y="78105"/>
                    <a:pt x="11199" y="51068"/>
                    <a:pt x="31134" y="31134"/>
                  </a:cubicBezTo>
                  <a:cubicBezTo>
                    <a:pt x="51068" y="11199"/>
                    <a:pt x="78105" y="0"/>
                    <a:pt x="10629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E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978299" cy="18220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341146" y="2557238"/>
            <a:ext cx="3716376" cy="6701062"/>
            <a:chOff x="0" y="0"/>
            <a:chExt cx="978799" cy="176488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78799" cy="1764889"/>
            </a:xfrm>
            <a:custGeom>
              <a:avLst/>
              <a:gdLst/>
              <a:ahLst/>
              <a:cxnLst/>
              <a:rect r="r" b="b" t="t" l="l"/>
              <a:pathLst>
                <a:path h="1764889" w="978799">
                  <a:moveTo>
                    <a:pt x="106243" y="0"/>
                  </a:moveTo>
                  <a:lnTo>
                    <a:pt x="872556" y="0"/>
                  </a:lnTo>
                  <a:cubicBezTo>
                    <a:pt x="931232" y="0"/>
                    <a:pt x="978799" y="47566"/>
                    <a:pt x="978799" y="106243"/>
                  </a:cubicBezTo>
                  <a:lnTo>
                    <a:pt x="978799" y="1658646"/>
                  </a:lnTo>
                  <a:cubicBezTo>
                    <a:pt x="978799" y="1717322"/>
                    <a:pt x="931232" y="1764889"/>
                    <a:pt x="872556" y="1764889"/>
                  </a:cubicBezTo>
                  <a:lnTo>
                    <a:pt x="106243" y="1764889"/>
                  </a:lnTo>
                  <a:cubicBezTo>
                    <a:pt x="47566" y="1764889"/>
                    <a:pt x="0" y="1717322"/>
                    <a:pt x="0" y="1658646"/>
                  </a:cubicBezTo>
                  <a:lnTo>
                    <a:pt x="0" y="106243"/>
                  </a:lnTo>
                  <a:cubicBezTo>
                    <a:pt x="0" y="47566"/>
                    <a:pt x="47566" y="0"/>
                    <a:pt x="10624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E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978799" cy="18220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472827" y="2557238"/>
            <a:ext cx="3718273" cy="6701062"/>
            <a:chOff x="0" y="0"/>
            <a:chExt cx="979298" cy="176488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79298" cy="1764889"/>
            </a:xfrm>
            <a:custGeom>
              <a:avLst/>
              <a:gdLst/>
              <a:ahLst/>
              <a:cxnLst/>
              <a:rect r="r" b="b" t="t" l="l"/>
              <a:pathLst>
                <a:path h="1764889" w="979298">
                  <a:moveTo>
                    <a:pt x="106189" y="0"/>
                  </a:moveTo>
                  <a:lnTo>
                    <a:pt x="873110" y="0"/>
                  </a:lnTo>
                  <a:cubicBezTo>
                    <a:pt x="901273" y="0"/>
                    <a:pt x="928282" y="11188"/>
                    <a:pt x="948196" y="31102"/>
                  </a:cubicBezTo>
                  <a:cubicBezTo>
                    <a:pt x="968111" y="51016"/>
                    <a:pt x="979298" y="78026"/>
                    <a:pt x="979298" y="106189"/>
                  </a:cubicBezTo>
                  <a:lnTo>
                    <a:pt x="979298" y="1658700"/>
                  </a:lnTo>
                  <a:cubicBezTo>
                    <a:pt x="979298" y="1686863"/>
                    <a:pt x="968111" y="1713873"/>
                    <a:pt x="948196" y="1733787"/>
                  </a:cubicBezTo>
                  <a:cubicBezTo>
                    <a:pt x="928282" y="1753701"/>
                    <a:pt x="901273" y="1764889"/>
                    <a:pt x="873110" y="1764889"/>
                  </a:cubicBezTo>
                  <a:lnTo>
                    <a:pt x="106189" y="1764889"/>
                  </a:lnTo>
                  <a:cubicBezTo>
                    <a:pt x="78026" y="1764889"/>
                    <a:pt x="51016" y="1753701"/>
                    <a:pt x="31102" y="1733787"/>
                  </a:cubicBezTo>
                  <a:cubicBezTo>
                    <a:pt x="11188" y="1713873"/>
                    <a:pt x="0" y="1686863"/>
                    <a:pt x="0" y="1658700"/>
                  </a:cubicBezTo>
                  <a:lnTo>
                    <a:pt x="0" y="106189"/>
                  </a:lnTo>
                  <a:cubicBezTo>
                    <a:pt x="0" y="78026"/>
                    <a:pt x="11188" y="51016"/>
                    <a:pt x="31102" y="31102"/>
                  </a:cubicBezTo>
                  <a:cubicBezTo>
                    <a:pt x="51016" y="11188"/>
                    <a:pt x="78026" y="0"/>
                    <a:pt x="10618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E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979298" cy="18220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100695" y="2623913"/>
            <a:ext cx="3691568" cy="1387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3533CB">
                    <a:alpha val="46667"/>
                  </a:srgbClr>
                </a:solidFill>
                <a:latin typeface="Questrial"/>
                <a:ea typeface="Questrial"/>
                <a:cs typeface="Questrial"/>
                <a:sym typeface="Questrial"/>
              </a:rPr>
              <a:t>01.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232376" y="2623913"/>
            <a:ext cx="3691568" cy="1387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3533CB">
                    <a:alpha val="46667"/>
                  </a:srgbClr>
                </a:solidFill>
                <a:latin typeface="Questrial"/>
                <a:ea typeface="Questrial"/>
                <a:cs typeface="Questrial"/>
                <a:sym typeface="Questrial"/>
              </a:rPr>
              <a:t>02.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365954" y="2623913"/>
            <a:ext cx="3691568" cy="1387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3533CB">
                    <a:alpha val="46667"/>
                  </a:srgbClr>
                </a:solidFill>
                <a:latin typeface="Questrial"/>
                <a:ea typeface="Questrial"/>
                <a:cs typeface="Questrial"/>
                <a:sym typeface="Questrial"/>
              </a:rPr>
              <a:t>03.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499532" y="2623913"/>
            <a:ext cx="3691568" cy="1387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3533CB">
                    <a:alpha val="46667"/>
                  </a:srgbClr>
                </a:solidFill>
                <a:latin typeface="Questrial"/>
                <a:ea typeface="Questrial"/>
                <a:cs typeface="Questrial"/>
                <a:sym typeface="Questrial"/>
              </a:rPr>
              <a:t>04.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00695" y="3592248"/>
            <a:ext cx="3691568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PESQUISA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232376" y="3592248"/>
            <a:ext cx="3691568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DESENVOLVIMENTO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365954" y="3592248"/>
            <a:ext cx="3691568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PRODUÇÃO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88028" y="4651620"/>
            <a:ext cx="3516901" cy="2405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13"/>
              </a:lnSpc>
            </a:pPr>
            <a:r>
              <a:rPr lang="en-US" sz="217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Realizada por meio de vídeo aulas, leituras de páginas de códigos e conselhos práticos do professor da disciplina de IOT (Internet das Coisas).</a:t>
            </a:r>
          </a:p>
          <a:p>
            <a:pPr algn="ctr">
              <a:lnSpc>
                <a:spcPts val="2713"/>
              </a:lnSpc>
            </a:pPr>
            <a:r>
              <a:rPr lang="en-US" sz="217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Vide referências (pag. 8)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352963" y="4661145"/>
            <a:ext cx="3450393" cy="3996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61151" indent="-230576" lvl="1">
              <a:lnSpc>
                <a:spcPts val="2669"/>
              </a:lnSpc>
              <a:buFont typeface="Arial"/>
              <a:buChar char="•"/>
            </a:pPr>
            <a:r>
              <a:rPr lang="en-US" sz="2135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Construção do GitHub do projeto</a:t>
            </a:r>
          </a:p>
          <a:p>
            <a:pPr algn="l" marL="461151" indent="-230576" lvl="1">
              <a:lnSpc>
                <a:spcPts val="2669"/>
              </a:lnSpc>
              <a:buFont typeface="Arial"/>
              <a:buChar char="•"/>
            </a:pPr>
            <a:r>
              <a:rPr lang="en-US" sz="2135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Escolha e busca dos materiais a serem utilizados.</a:t>
            </a:r>
          </a:p>
          <a:p>
            <a:pPr algn="l" marL="461151" indent="-230576" lvl="1">
              <a:lnSpc>
                <a:spcPts val="2669"/>
              </a:lnSpc>
              <a:buFont typeface="Arial"/>
              <a:buChar char="•"/>
            </a:pPr>
            <a:r>
              <a:rPr lang="en-US" sz="2135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Criação e alteração periódica do código-fonte para funcionamento do servomotor.</a:t>
            </a:r>
          </a:p>
          <a:p>
            <a:pPr algn="l" marL="461151" indent="-230576" lvl="1">
              <a:lnSpc>
                <a:spcPts val="2669"/>
              </a:lnSpc>
              <a:buFont typeface="Arial"/>
              <a:buChar char="•"/>
            </a:pPr>
            <a:r>
              <a:rPr lang="en-US" sz="2135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Testes de aplicação realizados em aula.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3747987" y="1242306"/>
            <a:ext cx="10792026" cy="871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44"/>
              </a:lnSpc>
            </a:pPr>
            <a:r>
              <a:rPr lang="en-US" b="true" sz="5800" spc="574">
                <a:solidFill>
                  <a:srgbClr val="FFFFFF"/>
                </a:solidFill>
                <a:latin typeface="Lora Bold"/>
                <a:ea typeface="Lora Bold"/>
                <a:cs typeface="Lora Bold"/>
                <a:sym typeface="Lora Bold"/>
              </a:rPr>
              <a:t>ETAPAS DO PROJETO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499532" y="3592248"/>
            <a:ext cx="3691568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ENTREGA FINAL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485919" y="4661145"/>
            <a:ext cx="3470535" cy="4349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18"/>
              </a:lnSpc>
            </a:pPr>
            <a:r>
              <a:rPr lang="en-US" sz="1934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Montagem do sistema eletrônico finalizada, garantindo a funcionalidade dos componentes e a movimentação em dois eixos. ​</a:t>
            </a:r>
          </a:p>
          <a:p>
            <a:pPr algn="l" marL="439317" indent="-219659" lvl="1">
              <a:lnSpc>
                <a:spcPts val="2543"/>
              </a:lnSpc>
              <a:buFont typeface="Arial"/>
              <a:buChar char="•"/>
            </a:pPr>
            <a:r>
              <a:rPr lang="en-US" sz="2034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Utilização de Deek Robot e suporte Pan/Tilt. ​</a:t>
            </a:r>
          </a:p>
          <a:p>
            <a:pPr algn="l" marL="439317" indent="-219659" lvl="1">
              <a:lnSpc>
                <a:spcPts val="2543"/>
              </a:lnSpc>
              <a:buFont typeface="Arial"/>
              <a:buChar char="•"/>
            </a:pPr>
            <a:r>
              <a:rPr lang="en-US" sz="2034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Conexões estáveis com alimentação de 5V e sinais PWM. ​</a:t>
            </a:r>
          </a:p>
          <a:p>
            <a:pPr algn="l" marL="439317" indent="-219659" lvl="1">
              <a:lnSpc>
                <a:spcPts val="2543"/>
              </a:lnSpc>
              <a:buFont typeface="Arial"/>
              <a:buChar char="•"/>
            </a:pPr>
            <a:r>
              <a:rPr lang="en-US" sz="2034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Movimentação eficiente do laser sobre uma superfície ampla.</a:t>
            </a:r>
          </a:p>
          <a:p>
            <a:pPr algn="l">
              <a:lnSpc>
                <a:spcPts val="2543"/>
              </a:lnSpc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13630282" y="4651620"/>
            <a:ext cx="3403364" cy="4006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487" indent="-226744" lvl="1">
              <a:lnSpc>
                <a:spcPts val="2625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Geração de Dashboard para visualização de dados.</a:t>
            </a:r>
          </a:p>
          <a:p>
            <a:pPr algn="l" marL="453487" indent="-226744" lvl="1">
              <a:lnSpc>
                <a:spcPts val="2625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Implementação de placa Raspberry  3, câmera  e sensor de presença para capturas de movimentos por meio de IA treinada.</a:t>
            </a:r>
          </a:p>
          <a:p>
            <a:pPr algn="l" marL="453487" indent="-226744" lvl="1">
              <a:lnSpc>
                <a:spcPts val="2625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Geração de movimento aleatório sem tocar na área do alvo.</a:t>
            </a:r>
          </a:p>
        </p:txBody>
      </p:sp>
      <p:sp>
        <p:nvSpPr>
          <p:cNvPr name="AutoShape 27" id="27"/>
          <p:cNvSpPr/>
          <p:nvPr/>
        </p:nvSpPr>
        <p:spPr>
          <a:xfrm>
            <a:off x="1692136" y="4292993"/>
            <a:ext cx="250868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8" id="28"/>
          <p:cNvSpPr/>
          <p:nvPr/>
        </p:nvSpPr>
        <p:spPr>
          <a:xfrm>
            <a:off x="5823817" y="4292993"/>
            <a:ext cx="250868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9" id="29"/>
          <p:cNvSpPr/>
          <p:nvPr/>
        </p:nvSpPr>
        <p:spPr>
          <a:xfrm>
            <a:off x="9955498" y="4292993"/>
            <a:ext cx="250868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0" id="30"/>
          <p:cNvSpPr/>
          <p:nvPr/>
        </p:nvSpPr>
        <p:spPr>
          <a:xfrm>
            <a:off x="14087178" y="4292993"/>
            <a:ext cx="250868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  <p:transition spd="fast">
    <p:fade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0">
            <a:off x="-1536475" y="-60125"/>
            <a:ext cx="20947769" cy="6581091"/>
          </a:xfrm>
          <a:custGeom>
            <a:avLst/>
            <a:gdLst/>
            <a:ahLst/>
            <a:cxnLst/>
            <a:rect r="r" b="b" t="t" l="l"/>
            <a:pathLst>
              <a:path h="6581091" w="20947769">
                <a:moveTo>
                  <a:pt x="0" y="6581090"/>
                </a:moveTo>
                <a:lnTo>
                  <a:pt x="20947769" y="6581090"/>
                </a:lnTo>
                <a:lnTo>
                  <a:pt x="20947769" y="0"/>
                </a:lnTo>
                <a:lnTo>
                  <a:pt x="0" y="0"/>
                </a:lnTo>
                <a:lnTo>
                  <a:pt x="0" y="658109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3501704"/>
            <a:ext cx="4806088" cy="3019261"/>
            <a:chOff x="0" y="0"/>
            <a:chExt cx="1265801" cy="79519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65801" cy="795196"/>
            </a:xfrm>
            <a:custGeom>
              <a:avLst/>
              <a:gdLst/>
              <a:ahLst/>
              <a:cxnLst/>
              <a:rect r="r" b="b" t="t" l="l"/>
              <a:pathLst>
                <a:path h="795196" w="1265801">
                  <a:moveTo>
                    <a:pt x="53158" y="0"/>
                  </a:moveTo>
                  <a:lnTo>
                    <a:pt x="1212643" y="0"/>
                  </a:lnTo>
                  <a:cubicBezTo>
                    <a:pt x="1226741" y="0"/>
                    <a:pt x="1240262" y="5601"/>
                    <a:pt x="1250231" y="15570"/>
                  </a:cubicBezTo>
                  <a:cubicBezTo>
                    <a:pt x="1260200" y="25539"/>
                    <a:pt x="1265801" y="39060"/>
                    <a:pt x="1265801" y="53158"/>
                  </a:cubicBezTo>
                  <a:lnTo>
                    <a:pt x="1265801" y="742038"/>
                  </a:lnTo>
                  <a:cubicBezTo>
                    <a:pt x="1265801" y="771397"/>
                    <a:pt x="1242001" y="795196"/>
                    <a:pt x="1212643" y="795196"/>
                  </a:cubicBezTo>
                  <a:lnTo>
                    <a:pt x="53158" y="795196"/>
                  </a:lnTo>
                  <a:cubicBezTo>
                    <a:pt x="39060" y="795196"/>
                    <a:pt x="25539" y="789596"/>
                    <a:pt x="15570" y="779627"/>
                  </a:cubicBezTo>
                  <a:cubicBezTo>
                    <a:pt x="5601" y="769658"/>
                    <a:pt x="0" y="756137"/>
                    <a:pt x="0" y="742038"/>
                  </a:cubicBezTo>
                  <a:lnTo>
                    <a:pt x="0" y="53158"/>
                  </a:lnTo>
                  <a:cubicBezTo>
                    <a:pt x="0" y="23800"/>
                    <a:pt x="23800" y="0"/>
                    <a:pt x="5315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265801" cy="8332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3446748" y="6949590"/>
            <a:ext cx="5697252" cy="2794530"/>
            <a:chOff x="0" y="0"/>
            <a:chExt cx="1500511" cy="73600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00511" cy="736008"/>
            </a:xfrm>
            <a:custGeom>
              <a:avLst/>
              <a:gdLst/>
              <a:ahLst/>
              <a:cxnLst/>
              <a:rect r="r" b="b" t="t" l="l"/>
              <a:pathLst>
                <a:path h="736008" w="1500511">
                  <a:moveTo>
                    <a:pt x="44843" y="0"/>
                  </a:moveTo>
                  <a:lnTo>
                    <a:pt x="1455668" y="0"/>
                  </a:lnTo>
                  <a:cubicBezTo>
                    <a:pt x="1467561" y="0"/>
                    <a:pt x="1478967" y="4725"/>
                    <a:pt x="1487377" y="13134"/>
                  </a:cubicBezTo>
                  <a:cubicBezTo>
                    <a:pt x="1495786" y="21544"/>
                    <a:pt x="1500511" y="32950"/>
                    <a:pt x="1500511" y="44843"/>
                  </a:cubicBezTo>
                  <a:lnTo>
                    <a:pt x="1500511" y="691165"/>
                  </a:lnTo>
                  <a:cubicBezTo>
                    <a:pt x="1500511" y="703058"/>
                    <a:pt x="1495786" y="714464"/>
                    <a:pt x="1487377" y="722874"/>
                  </a:cubicBezTo>
                  <a:cubicBezTo>
                    <a:pt x="1478967" y="731283"/>
                    <a:pt x="1467561" y="736008"/>
                    <a:pt x="1455668" y="736008"/>
                  </a:cubicBezTo>
                  <a:lnTo>
                    <a:pt x="44843" y="736008"/>
                  </a:lnTo>
                  <a:cubicBezTo>
                    <a:pt x="32950" y="736008"/>
                    <a:pt x="21544" y="731283"/>
                    <a:pt x="13134" y="722874"/>
                  </a:cubicBezTo>
                  <a:cubicBezTo>
                    <a:pt x="4725" y="714464"/>
                    <a:pt x="0" y="703058"/>
                    <a:pt x="0" y="691165"/>
                  </a:cubicBezTo>
                  <a:lnTo>
                    <a:pt x="0" y="44843"/>
                  </a:lnTo>
                  <a:cubicBezTo>
                    <a:pt x="0" y="32950"/>
                    <a:pt x="4725" y="21544"/>
                    <a:pt x="13134" y="13134"/>
                  </a:cubicBezTo>
                  <a:cubicBezTo>
                    <a:pt x="21544" y="4725"/>
                    <a:pt x="32950" y="0"/>
                    <a:pt x="4484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500511" cy="7741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8498495" y="2349285"/>
            <a:ext cx="5139549" cy="4171680"/>
            <a:chOff x="0" y="0"/>
            <a:chExt cx="1353626" cy="10987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53626" cy="1098714"/>
            </a:xfrm>
            <a:custGeom>
              <a:avLst/>
              <a:gdLst/>
              <a:ahLst/>
              <a:cxnLst/>
              <a:rect r="r" b="b" t="t" l="l"/>
              <a:pathLst>
                <a:path h="1098714" w="1353626">
                  <a:moveTo>
                    <a:pt x="49709" y="0"/>
                  </a:moveTo>
                  <a:lnTo>
                    <a:pt x="1303917" y="0"/>
                  </a:lnTo>
                  <a:cubicBezTo>
                    <a:pt x="1317101" y="0"/>
                    <a:pt x="1329744" y="5237"/>
                    <a:pt x="1339067" y="14560"/>
                  </a:cubicBezTo>
                  <a:cubicBezTo>
                    <a:pt x="1348389" y="23882"/>
                    <a:pt x="1353626" y="36526"/>
                    <a:pt x="1353626" y="49709"/>
                  </a:cubicBezTo>
                  <a:lnTo>
                    <a:pt x="1353626" y="1049005"/>
                  </a:lnTo>
                  <a:cubicBezTo>
                    <a:pt x="1353626" y="1076459"/>
                    <a:pt x="1331370" y="1098714"/>
                    <a:pt x="1303917" y="1098714"/>
                  </a:cubicBezTo>
                  <a:lnTo>
                    <a:pt x="49709" y="1098714"/>
                  </a:lnTo>
                  <a:cubicBezTo>
                    <a:pt x="36526" y="1098714"/>
                    <a:pt x="23882" y="1093477"/>
                    <a:pt x="14560" y="1084155"/>
                  </a:cubicBezTo>
                  <a:cubicBezTo>
                    <a:pt x="5237" y="1074832"/>
                    <a:pt x="0" y="1062189"/>
                    <a:pt x="0" y="1049005"/>
                  </a:cubicBezTo>
                  <a:lnTo>
                    <a:pt x="0" y="49709"/>
                  </a:lnTo>
                  <a:cubicBezTo>
                    <a:pt x="0" y="36526"/>
                    <a:pt x="5237" y="23882"/>
                    <a:pt x="14560" y="14560"/>
                  </a:cubicBezTo>
                  <a:cubicBezTo>
                    <a:pt x="23882" y="5237"/>
                    <a:pt x="36526" y="0"/>
                    <a:pt x="4970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353626" cy="11368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873614" y="7084912"/>
            <a:ext cx="6385686" cy="2659208"/>
            <a:chOff x="0" y="0"/>
            <a:chExt cx="1681827" cy="70036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681827" cy="700367"/>
            </a:xfrm>
            <a:custGeom>
              <a:avLst/>
              <a:gdLst/>
              <a:ahLst/>
              <a:cxnLst/>
              <a:rect r="r" b="b" t="t" l="l"/>
              <a:pathLst>
                <a:path h="700367" w="1681827">
                  <a:moveTo>
                    <a:pt x="40009" y="0"/>
                  </a:moveTo>
                  <a:lnTo>
                    <a:pt x="1641818" y="0"/>
                  </a:lnTo>
                  <a:cubicBezTo>
                    <a:pt x="1652429" y="0"/>
                    <a:pt x="1662605" y="4215"/>
                    <a:pt x="1670109" y="11718"/>
                  </a:cubicBezTo>
                  <a:cubicBezTo>
                    <a:pt x="1677612" y="19221"/>
                    <a:pt x="1681827" y="29398"/>
                    <a:pt x="1681827" y="40009"/>
                  </a:cubicBezTo>
                  <a:lnTo>
                    <a:pt x="1681827" y="660359"/>
                  </a:lnTo>
                  <a:cubicBezTo>
                    <a:pt x="1681827" y="670970"/>
                    <a:pt x="1677612" y="681146"/>
                    <a:pt x="1670109" y="688649"/>
                  </a:cubicBezTo>
                  <a:cubicBezTo>
                    <a:pt x="1662605" y="696152"/>
                    <a:pt x="1652429" y="700367"/>
                    <a:pt x="1641818" y="700367"/>
                  </a:cubicBezTo>
                  <a:lnTo>
                    <a:pt x="40009" y="700367"/>
                  </a:lnTo>
                  <a:cubicBezTo>
                    <a:pt x="29398" y="700367"/>
                    <a:pt x="19221" y="696152"/>
                    <a:pt x="11718" y="688649"/>
                  </a:cubicBezTo>
                  <a:cubicBezTo>
                    <a:pt x="4215" y="681146"/>
                    <a:pt x="0" y="670970"/>
                    <a:pt x="0" y="660359"/>
                  </a:cubicBezTo>
                  <a:lnTo>
                    <a:pt x="0" y="40009"/>
                  </a:lnTo>
                  <a:cubicBezTo>
                    <a:pt x="0" y="29398"/>
                    <a:pt x="4215" y="19221"/>
                    <a:pt x="11718" y="11718"/>
                  </a:cubicBezTo>
                  <a:cubicBezTo>
                    <a:pt x="19221" y="4215"/>
                    <a:pt x="29398" y="0"/>
                    <a:pt x="4000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681827" cy="7384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15" id="15"/>
          <p:cNvSpPr/>
          <p:nvPr/>
        </p:nvSpPr>
        <p:spPr>
          <a:xfrm>
            <a:off x="2020608" y="6520965"/>
            <a:ext cx="1426140" cy="1825890"/>
          </a:xfrm>
          <a:prstGeom prst="line">
            <a:avLst/>
          </a:prstGeom>
          <a:ln cap="flat" w="85725">
            <a:solidFill>
              <a:srgbClr val="015A83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6" id="16"/>
          <p:cNvSpPr/>
          <p:nvPr/>
        </p:nvSpPr>
        <p:spPr>
          <a:xfrm flipV="true">
            <a:off x="7026171" y="4435125"/>
            <a:ext cx="1472325" cy="2600996"/>
          </a:xfrm>
          <a:prstGeom prst="line">
            <a:avLst/>
          </a:prstGeom>
          <a:ln cap="flat" w="85725">
            <a:solidFill>
              <a:srgbClr val="015A83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7" id="17"/>
          <p:cNvSpPr/>
          <p:nvPr/>
        </p:nvSpPr>
        <p:spPr>
          <a:xfrm>
            <a:off x="13638044" y="4435125"/>
            <a:ext cx="1780897" cy="2514465"/>
          </a:xfrm>
          <a:prstGeom prst="line">
            <a:avLst/>
          </a:prstGeom>
          <a:ln cap="flat" w="85725">
            <a:solidFill>
              <a:srgbClr val="015A83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8" id="18"/>
          <p:cNvSpPr txBox="true"/>
          <p:nvPr/>
        </p:nvSpPr>
        <p:spPr>
          <a:xfrm rot="0">
            <a:off x="11312046" y="7857270"/>
            <a:ext cx="5702550" cy="931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****Inserir informações referente</a:t>
            </a:r>
          </a:p>
          <a:p>
            <a:pPr algn="l">
              <a:lnSpc>
                <a:spcPts val="3780"/>
              </a:lnSpc>
            </a:pPr>
            <a:r>
              <a:rPr lang="en-US" sz="2700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      IA aplicada e mqtt**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1304991"/>
            <a:ext cx="5733593" cy="935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0"/>
              </a:lnSpc>
            </a:pPr>
            <a:r>
              <a:rPr lang="en-US" b="true" sz="6000" spc="-300">
                <a:solidFill>
                  <a:srgbClr val="000000"/>
                </a:solidFill>
                <a:latin typeface="Lora Bold"/>
                <a:ea typeface="Lora Bold"/>
                <a:cs typeface="Lora Bold"/>
                <a:sym typeface="Lora Bold"/>
              </a:rPr>
              <a:t>Metodologia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87143" y="3671193"/>
            <a:ext cx="4472137" cy="3140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89"/>
              </a:lnSpc>
            </a:pPr>
            <a:r>
              <a:rPr lang="en-US" sz="1992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     Montagem do Sistema Físico:</a:t>
            </a:r>
          </a:p>
          <a:p>
            <a:pPr algn="l" marL="430137" indent="-215069" lvl="1">
              <a:lnSpc>
                <a:spcPts val="2789"/>
              </a:lnSpc>
              <a:buFont typeface="Arial"/>
              <a:buChar char="•"/>
            </a:pPr>
            <a:r>
              <a:rPr lang="en-US" sz="1992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- Arduino Nano</a:t>
            </a:r>
          </a:p>
          <a:p>
            <a:pPr algn="l" marL="430137" indent="-215069" lvl="1">
              <a:lnSpc>
                <a:spcPts val="2789"/>
              </a:lnSpc>
              <a:buFont typeface="Arial"/>
              <a:buChar char="•"/>
            </a:pPr>
            <a:r>
              <a:rPr lang="en-US" sz="1992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- Deek Robot</a:t>
            </a:r>
          </a:p>
          <a:p>
            <a:pPr algn="l" marL="430137" indent="-215069" lvl="1">
              <a:lnSpc>
                <a:spcPts val="2789"/>
              </a:lnSpc>
              <a:buFont typeface="Arial"/>
              <a:buChar char="•"/>
            </a:pPr>
            <a:r>
              <a:rPr lang="en-US" sz="1992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- 2 Servomotores SG90</a:t>
            </a:r>
          </a:p>
          <a:p>
            <a:pPr algn="l" marL="430137" indent="-215069" lvl="1">
              <a:lnSpc>
                <a:spcPts val="2789"/>
              </a:lnSpc>
              <a:buFont typeface="Arial"/>
              <a:buChar char="•"/>
            </a:pPr>
            <a:r>
              <a:rPr lang="en-US" sz="1992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- Módulo Laser KY-008</a:t>
            </a:r>
          </a:p>
          <a:p>
            <a:pPr algn="l" marL="430137" indent="-215069" lvl="1">
              <a:lnSpc>
                <a:spcPts val="2789"/>
              </a:lnSpc>
              <a:buFont typeface="Arial"/>
              <a:buChar char="•"/>
            </a:pPr>
            <a:r>
              <a:rPr lang="en-US" sz="1992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- Suporte Pan/Tilt</a:t>
            </a:r>
          </a:p>
          <a:p>
            <a:pPr algn="l" marL="430137" indent="-215069" lvl="1">
              <a:lnSpc>
                <a:spcPts val="2789"/>
              </a:lnSpc>
              <a:buFont typeface="Arial"/>
              <a:buChar char="•"/>
            </a:pPr>
            <a:r>
              <a:rPr lang="en-US" sz="1992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- Raspberry 3</a:t>
            </a:r>
          </a:p>
          <a:p>
            <a:pPr algn="l" marL="430137" indent="-215069" lvl="1">
              <a:lnSpc>
                <a:spcPts val="2789"/>
              </a:lnSpc>
              <a:buFont typeface="Arial"/>
              <a:buChar char="•"/>
            </a:pPr>
            <a:r>
              <a:rPr lang="en-US" sz="1992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- Câmera </a:t>
            </a:r>
          </a:p>
          <a:p>
            <a:pPr algn="l">
              <a:lnSpc>
                <a:spcPts val="2789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3581139" y="7046812"/>
            <a:ext cx="5465210" cy="2941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3"/>
              </a:lnSpc>
            </a:pPr>
            <a:r>
              <a:rPr lang="en-US" sz="2095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  Programação do Controle Embarcado:</a:t>
            </a:r>
          </a:p>
          <a:p>
            <a:pPr algn="l" marL="452336" indent="-226168" lvl="1">
              <a:lnSpc>
                <a:spcPts val="2933"/>
              </a:lnSpc>
              <a:buFont typeface="Arial"/>
              <a:buChar char="•"/>
            </a:pPr>
            <a:r>
              <a:rPr lang="en-US" sz="2095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- Linguagem Python e C/C++ (IDE Arduino)</a:t>
            </a:r>
          </a:p>
          <a:p>
            <a:pPr algn="l" marL="452336" indent="-226168" lvl="1">
              <a:lnSpc>
                <a:spcPts val="2933"/>
              </a:lnSpc>
              <a:buFont typeface="Arial"/>
              <a:buChar char="•"/>
            </a:pPr>
            <a:r>
              <a:rPr lang="en-US" sz="2095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- Movimento aleatório dentro de limites angulares</a:t>
            </a:r>
          </a:p>
          <a:p>
            <a:pPr algn="l" marL="452336" indent="-226168" lvl="1">
              <a:lnSpc>
                <a:spcPts val="2933"/>
              </a:lnSpc>
              <a:buFont typeface="Arial"/>
              <a:buChar char="•"/>
            </a:pPr>
            <a:r>
              <a:rPr lang="en-US" sz="2095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- Cálculo de ângulos e tempo de execução</a:t>
            </a:r>
          </a:p>
          <a:p>
            <a:pPr algn="l">
              <a:lnSpc>
                <a:spcPts val="2933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8498495" y="2449792"/>
            <a:ext cx="5139549" cy="4182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4"/>
              </a:lnSpc>
            </a:pPr>
            <a:r>
              <a:rPr lang="en-US" sz="1981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     Salvamento no Banco de Dados:</a:t>
            </a:r>
          </a:p>
          <a:p>
            <a:pPr algn="l" marL="427897" indent="-213948" lvl="1">
              <a:lnSpc>
                <a:spcPts val="2774"/>
              </a:lnSpc>
              <a:buFont typeface="Arial"/>
              <a:buChar char="•"/>
            </a:pPr>
            <a:r>
              <a:rPr lang="en-US" sz="1981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- Comunicação serial via PySerial (Python)</a:t>
            </a:r>
          </a:p>
          <a:p>
            <a:pPr algn="l" marL="427897" indent="-213948" lvl="1">
              <a:lnSpc>
                <a:spcPts val="2774"/>
              </a:lnSpc>
              <a:buFont typeface="Arial"/>
              <a:buChar char="•"/>
            </a:pPr>
            <a:r>
              <a:rPr lang="en-US" sz="1981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- Armazenamento em PostgreSQL com psycopg2</a:t>
            </a:r>
          </a:p>
          <a:p>
            <a:pPr algn="l" marL="427897" indent="-213948" lvl="1">
              <a:lnSpc>
                <a:spcPts val="2774"/>
              </a:lnSpc>
              <a:buFont typeface="Arial"/>
              <a:buChar char="•"/>
            </a:pPr>
            <a:r>
              <a:rPr lang="en-US" sz="1981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- Registro de cada movimento (ângulos X/Y e ordem)</a:t>
            </a:r>
          </a:p>
          <a:p>
            <a:pPr algn="l" marL="427897" indent="-213948" lvl="1">
              <a:lnSpc>
                <a:spcPts val="2774"/>
              </a:lnSpc>
              <a:buFont typeface="Arial"/>
              <a:buChar char="•"/>
            </a:pPr>
            <a:r>
              <a:rPr lang="en-US" sz="1981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- </a:t>
            </a:r>
            <a:r>
              <a:rPr lang="en-US" sz="1981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Geração de Dashboards:</a:t>
            </a:r>
          </a:p>
          <a:p>
            <a:pPr algn="l">
              <a:lnSpc>
                <a:spcPts val="2774"/>
              </a:lnSpc>
            </a:pPr>
            <a:r>
              <a:rPr lang="en-US" sz="1981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      </a:t>
            </a:r>
            <a:r>
              <a:rPr lang="en-US" sz="1981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Streamlit e Matplotlib (Python)</a:t>
            </a:r>
          </a:p>
          <a:p>
            <a:pPr algn="l" marL="427897" indent="-213948" lvl="1">
              <a:lnSpc>
                <a:spcPts val="2774"/>
              </a:lnSpc>
              <a:buFont typeface="Arial"/>
              <a:buChar char="•"/>
            </a:pPr>
            <a:r>
              <a:rPr lang="en-US" sz="1981">
                <a:solidFill>
                  <a:srgbClr val="FFFFFF"/>
                </a:solidFill>
                <a:latin typeface="Sanchez"/>
                <a:ea typeface="Sanchez"/>
                <a:cs typeface="Sanchez"/>
                <a:sym typeface="Sanchez"/>
              </a:rPr>
              <a:t>- Tabela de movimentos, evolução dos ângulos, trajetória do movimento</a:t>
            </a:r>
          </a:p>
          <a:p>
            <a:pPr algn="l">
              <a:lnSpc>
                <a:spcPts val="2774"/>
              </a:lnSpc>
            </a:pPr>
          </a:p>
        </p:txBody>
      </p:sp>
    </p:spTree>
  </p:cSld>
  <p:clrMapOvr>
    <a:masterClrMapping/>
  </p:clrMapOvr>
  <p:transition spd="fast">
    <p:fad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225555"/>
            <a:ext cx="8041504" cy="8551780"/>
          </a:xfrm>
          <a:custGeom>
            <a:avLst/>
            <a:gdLst/>
            <a:ahLst/>
            <a:cxnLst/>
            <a:rect r="r" b="b" t="t" l="l"/>
            <a:pathLst>
              <a:path h="8551780" w="8041504">
                <a:moveTo>
                  <a:pt x="0" y="0"/>
                </a:moveTo>
                <a:lnTo>
                  <a:pt x="8041504" y="0"/>
                </a:lnTo>
                <a:lnTo>
                  <a:pt x="8041504" y="8551779"/>
                </a:lnTo>
                <a:lnTo>
                  <a:pt x="0" y="85517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16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01477" y="1225555"/>
            <a:ext cx="5697623" cy="8551780"/>
          </a:xfrm>
          <a:custGeom>
            <a:avLst/>
            <a:gdLst/>
            <a:ahLst/>
            <a:cxnLst/>
            <a:rect r="r" b="b" t="t" l="l"/>
            <a:pathLst>
              <a:path h="8551780" w="5697623">
                <a:moveTo>
                  <a:pt x="0" y="0"/>
                </a:moveTo>
                <a:lnTo>
                  <a:pt x="5697624" y="0"/>
                </a:lnTo>
                <a:lnTo>
                  <a:pt x="5697624" y="8551779"/>
                </a:lnTo>
                <a:lnTo>
                  <a:pt x="0" y="85517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92561" y="365757"/>
            <a:ext cx="7913782" cy="662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9"/>
              </a:lnSpc>
            </a:pPr>
            <a:r>
              <a:rPr lang="en-US" sz="3899" b="true">
                <a:solidFill>
                  <a:srgbClr val="FFFFFF"/>
                </a:solidFill>
                <a:latin typeface="Lora Bold"/>
                <a:ea typeface="Lora Bold"/>
                <a:cs typeface="Lora Bold"/>
                <a:sym typeface="Lora Bold"/>
              </a:rPr>
              <a:t>Dashboard em </a:t>
            </a:r>
            <a:r>
              <a:rPr lang="en-US" b="true" sz="3899" u="sng">
                <a:solidFill>
                  <a:srgbClr val="FFFFFF"/>
                </a:solidFill>
                <a:latin typeface="Lora Bold"/>
                <a:ea typeface="Lora Bold"/>
                <a:cs typeface="Lora Bold"/>
                <a:sym typeface="Lora Bold"/>
                <a:hlinkClick r:id="rId4" tooltip="http://localhost:8501"/>
              </a:rPr>
              <a:t>//localhost:8501</a:t>
            </a:r>
            <a:r>
              <a:rPr lang="en-US" sz="3899" b="true">
                <a:solidFill>
                  <a:srgbClr val="FFFFFF"/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979728" y="365757"/>
            <a:ext cx="7541121" cy="662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9"/>
              </a:lnSpc>
            </a:pPr>
            <a:r>
              <a:rPr lang="en-US" sz="3899" b="true">
                <a:solidFill>
                  <a:srgbClr val="FFFFFF"/>
                </a:solidFill>
                <a:latin typeface="Lora Bold"/>
                <a:ea typeface="Lora Bold"/>
                <a:cs typeface="Lora Bold"/>
                <a:sym typeface="Lora Bold"/>
              </a:rPr>
              <a:t>Mqqt rodando em mqttTeste.py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492668" y="1355519"/>
            <a:ext cx="8131190" cy="8361120"/>
          </a:xfrm>
          <a:custGeom>
            <a:avLst/>
            <a:gdLst/>
            <a:ahLst/>
            <a:cxnLst/>
            <a:rect r="r" b="b" t="t" l="l"/>
            <a:pathLst>
              <a:path h="8361120" w="8131190">
                <a:moveTo>
                  <a:pt x="0" y="0"/>
                </a:moveTo>
                <a:lnTo>
                  <a:pt x="8131190" y="0"/>
                </a:lnTo>
                <a:lnTo>
                  <a:pt x="8131190" y="8361120"/>
                </a:lnTo>
                <a:lnTo>
                  <a:pt x="0" y="83611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139238" y="4652327"/>
            <a:ext cx="952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5630391" y="279179"/>
            <a:ext cx="785574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E"/>
                </a:solidFill>
                <a:latin typeface="Lora Bold"/>
                <a:ea typeface="Lora Bold"/>
                <a:cs typeface="Lora Bold"/>
                <a:sym typeface="Lora Bold"/>
              </a:rPr>
              <a:t>Diagrama de Arquitetura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835346">
            <a:off x="9794235" y="-5348080"/>
            <a:ext cx="10663992" cy="11045566"/>
          </a:xfrm>
          <a:custGeom>
            <a:avLst/>
            <a:gdLst/>
            <a:ahLst/>
            <a:cxnLst/>
            <a:rect r="r" b="b" t="t" l="l"/>
            <a:pathLst>
              <a:path h="11045566" w="10663992">
                <a:moveTo>
                  <a:pt x="0" y="0"/>
                </a:moveTo>
                <a:lnTo>
                  <a:pt x="10663993" y="0"/>
                </a:lnTo>
                <a:lnTo>
                  <a:pt x="10663993" y="11045566"/>
                </a:lnTo>
                <a:lnTo>
                  <a:pt x="0" y="11045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353738">
            <a:off x="-5462157" y="4868967"/>
            <a:ext cx="10461728" cy="10836065"/>
          </a:xfrm>
          <a:custGeom>
            <a:avLst/>
            <a:gdLst/>
            <a:ahLst/>
            <a:cxnLst/>
            <a:rect r="r" b="b" t="t" l="l"/>
            <a:pathLst>
              <a:path h="10836065" w="10461728">
                <a:moveTo>
                  <a:pt x="0" y="0"/>
                </a:moveTo>
                <a:lnTo>
                  <a:pt x="10461728" y="0"/>
                </a:lnTo>
                <a:lnTo>
                  <a:pt x="10461728" y="10836066"/>
                </a:lnTo>
                <a:lnTo>
                  <a:pt x="0" y="108360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472593" y="750147"/>
            <a:ext cx="8786707" cy="8786707"/>
            <a:chOff x="0" y="0"/>
            <a:chExt cx="12700000" cy="1270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11430" y="857250"/>
              <a:ext cx="13009880" cy="11644630"/>
            </a:xfrm>
            <a:custGeom>
              <a:avLst/>
              <a:gdLst/>
              <a:ahLst/>
              <a:cxnLst/>
              <a:rect r="r" b="b" t="t" l="l"/>
              <a:pathLst>
                <a:path h="11644630" w="13009880">
                  <a:moveTo>
                    <a:pt x="10152380" y="938530"/>
                  </a:moveTo>
                  <a:cubicBezTo>
                    <a:pt x="8962390" y="189230"/>
                    <a:pt x="8643620" y="154940"/>
                    <a:pt x="7245350" y="0"/>
                  </a:cubicBezTo>
                  <a:cubicBezTo>
                    <a:pt x="4039870" y="38100"/>
                    <a:pt x="1441450" y="1889760"/>
                    <a:pt x="435610" y="4933950"/>
                  </a:cubicBezTo>
                  <a:cubicBezTo>
                    <a:pt x="91440" y="5975350"/>
                    <a:pt x="0" y="7139940"/>
                    <a:pt x="403860" y="8159750"/>
                  </a:cubicBezTo>
                  <a:cubicBezTo>
                    <a:pt x="934720" y="9499600"/>
                    <a:pt x="2254250" y="10407650"/>
                    <a:pt x="3648710" y="10773410"/>
                  </a:cubicBezTo>
                  <a:cubicBezTo>
                    <a:pt x="5043170" y="11140440"/>
                    <a:pt x="6578600" y="11644630"/>
                    <a:pt x="8008620" y="11470640"/>
                  </a:cubicBezTo>
                  <a:cubicBezTo>
                    <a:pt x="9123680" y="11334750"/>
                    <a:pt x="10237470" y="10519410"/>
                    <a:pt x="11071860" y="9767570"/>
                  </a:cubicBezTo>
                  <a:cubicBezTo>
                    <a:pt x="11625580" y="9268460"/>
                    <a:pt x="11971020" y="8576310"/>
                    <a:pt x="12202160" y="7867650"/>
                  </a:cubicBezTo>
                  <a:cubicBezTo>
                    <a:pt x="13009880" y="5401310"/>
                    <a:pt x="12348210" y="2322830"/>
                    <a:pt x="10152380" y="938530"/>
                  </a:cubicBezTo>
                  <a:close/>
                </a:path>
              </a:pathLst>
            </a:custGeom>
            <a:blipFill>
              <a:blip r:embed="rId4"/>
              <a:stretch>
                <a:fillRect l="-19656" t="0" r="-19656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746787" y="1521026"/>
            <a:ext cx="7719281" cy="1565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36"/>
              </a:lnSpc>
            </a:pPr>
            <a:r>
              <a:rPr lang="en-US" sz="5200" spc="514">
                <a:solidFill>
                  <a:srgbClr val="3533CB"/>
                </a:solidFill>
                <a:latin typeface="Questrial"/>
                <a:ea typeface="Questrial"/>
                <a:cs typeface="Questrial"/>
                <a:sym typeface="Questrial"/>
              </a:rPr>
              <a:t>CONCLUSÃO DO PROJETO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46787" y="3868055"/>
            <a:ext cx="6157518" cy="5185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7"/>
              </a:lnSpc>
            </a:pPr>
            <a:r>
              <a:rPr lang="en-US" sz="2105">
                <a:solidFill>
                  <a:srgbClr val="494F56"/>
                </a:solidFill>
                <a:latin typeface="Lora"/>
                <a:ea typeface="Lora"/>
                <a:cs typeface="Lora"/>
                <a:sym typeface="Lora"/>
              </a:rPr>
              <a:t>O projeto aplicou na prática os conhecimentos de Internet das Coisas, integrando hardware e software para criar um brinquedo automatizado para gatos, utilizando Arduino Nano, servomotores e laser. A solução promoveu o enriquecimento ambiental dos animais, incentivando a atividade física e o comportamento instintivo. Além da interação física, foi desenvolvido um serviço para armazenamento de dados, possibilitando futuras análises e dashboards. O projeto se mostrou viável e de baixo custo, cumprindo com êxito os objetivos propostos.</a:t>
            </a:r>
          </a:p>
          <a:p>
            <a:pPr algn="l">
              <a:lnSpc>
                <a:spcPts val="2947"/>
              </a:lnSpc>
            </a:pPr>
          </a:p>
        </p:txBody>
      </p:sp>
      <p:sp>
        <p:nvSpPr>
          <p:cNvPr name="AutoShape 8" id="8"/>
          <p:cNvSpPr/>
          <p:nvPr/>
        </p:nvSpPr>
        <p:spPr>
          <a:xfrm>
            <a:off x="1746787" y="3359225"/>
            <a:ext cx="3716901" cy="0"/>
          </a:xfrm>
          <a:prstGeom prst="line">
            <a:avLst/>
          </a:prstGeom>
          <a:ln cap="flat" w="38100">
            <a:solidFill>
              <a:srgbClr val="3533CB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094194" y="4053067"/>
            <a:ext cx="9818894" cy="3340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0208" indent="-255104" lvl="1">
              <a:lnSpc>
                <a:spcPts val="3308"/>
              </a:lnSpc>
              <a:buFont typeface="Arial"/>
              <a:buChar char="•"/>
            </a:pPr>
            <a:r>
              <a:rPr lang="en-US" sz="2363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- Arduino Nano: </a:t>
            </a:r>
            <a:r>
              <a:rPr lang="en-US" sz="2363" u="sng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https://docs.arduino.cc/hardware/nano</a:t>
            </a:r>
          </a:p>
          <a:p>
            <a:pPr algn="l" marL="510208" indent="-255104" lvl="1">
              <a:lnSpc>
                <a:spcPts val="3308"/>
              </a:lnSpc>
              <a:buFont typeface="Arial"/>
              <a:buChar char="•"/>
            </a:pPr>
            <a:r>
              <a:rPr lang="en-US" sz="2363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- Biblioteca Servo: </a:t>
            </a:r>
            <a:r>
              <a:rPr lang="en-US" sz="2363" u="sng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https://www.arduino.cc/en/Reference/Servo</a:t>
            </a:r>
          </a:p>
          <a:p>
            <a:pPr algn="l" marL="510208" indent="-255104" lvl="1">
              <a:lnSpc>
                <a:spcPts val="3308"/>
              </a:lnSpc>
              <a:buFont typeface="Arial"/>
              <a:buChar char="•"/>
            </a:pPr>
            <a:r>
              <a:rPr lang="en-US" sz="2363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- Laser Tower for the Cat: </a:t>
            </a:r>
            <a:r>
              <a:rPr lang="en-US" sz="2363" u="sng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https://www.instructables.com/Laser-Tower-for-the-Cat</a:t>
            </a:r>
          </a:p>
          <a:p>
            <a:pPr algn="l" marL="510208" indent="-255104" lvl="1">
              <a:lnSpc>
                <a:spcPts val="3308"/>
              </a:lnSpc>
              <a:buFont typeface="Arial"/>
              <a:buChar char="•"/>
            </a:pPr>
            <a:r>
              <a:rPr lang="en-US" sz="2363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- Flask: </a:t>
            </a:r>
            <a:r>
              <a:rPr lang="en-US" sz="2363" u="sng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https://flask.palletsprojects.com</a:t>
            </a:r>
          </a:p>
          <a:p>
            <a:pPr algn="l" marL="510208" indent="-255104" lvl="1">
              <a:lnSpc>
                <a:spcPts val="3308"/>
              </a:lnSpc>
              <a:buFont typeface="Arial"/>
              <a:buChar char="•"/>
            </a:pPr>
            <a:r>
              <a:rPr lang="en-US" sz="2363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- Livros: Automação Residencial com Arduino (Oliveira, 2020); Eletrônica para Makers (Torres, 2018)</a:t>
            </a:r>
          </a:p>
          <a:p>
            <a:pPr algn="l">
              <a:lnSpc>
                <a:spcPts val="3308"/>
              </a:lnSpc>
            </a:pPr>
          </a:p>
        </p:txBody>
      </p:sp>
      <p:sp>
        <p:nvSpPr>
          <p:cNvPr name="Freeform 3" id="3"/>
          <p:cNvSpPr/>
          <p:nvPr/>
        </p:nvSpPr>
        <p:spPr>
          <a:xfrm flipH="false" flipV="true" rot="10710603">
            <a:off x="15350608" y="6728709"/>
            <a:ext cx="3817383" cy="5059183"/>
          </a:xfrm>
          <a:custGeom>
            <a:avLst/>
            <a:gdLst/>
            <a:ahLst/>
            <a:cxnLst/>
            <a:rect r="r" b="b" t="t" l="l"/>
            <a:pathLst>
              <a:path h="5059183" w="3817383">
                <a:moveTo>
                  <a:pt x="0" y="5059182"/>
                </a:moveTo>
                <a:lnTo>
                  <a:pt x="3817384" y="5059182"/>
                </a:lnTo>
                <a:lnTo>
                  <a:pt x="3817384" y="0"/>
                </a:lnTo>
                <a:lnTo>
                  <a:pt x="0" y="0"/>
                </a:lnTo>
                <a:lnTo>
                  <a:pt x="0" y="505918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43072" y="1773797"/>
            <a:ext cx="7383621" cy="7106800"/>
            <a:chOff x="30480" y="591820"/>
            <a:chExt cx="12736830" cy="1225931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736830" cy="12259310"/>
            </a:xfrm>
            <a:custGeom>
              <a:avLst/>
              <a:gdLst/>
              <a:ahLst/>
              <a:cxnLst/>
              <a:rect r="r" b="b" t="t" l="l"/>
              <a:pathLst>
                <a:path h="12259310" w="12736830">
                  <a:moveTo>
                    <a:pt x="11925300" y="4271010"/>
                  </a:moveTo>
                  <a:cubicBezTo>
                    <a:pt x="10819130" y="2120900"/>
                    <a:pt x="8590280" y="544830"/>
                    <a:pt x="6215380" y="297180"/>
                  </a:cubicBezTo>
                  <a:cubicBezTo>
                    <a:pt x="4277360" y="0"/>
                    <a:pt x="3002280" y="913130"/>
                    <a:pt x="1960880" y="2170430"/>
                  </a:cubicBezTo>
                  <a:cubicBezTo>
                    <a:pt x="919480" y="3427730"/>
                    <a:pt x="365760" y="5030470"/>
                    <a:pt x="142240" y="6647180"/>
                  </a:cubicBezTo>
                  <a:cubicBezTo>
                    <a:pt x="24130" y="7500620"/>
                    <a:pt x="0" y="8406130"/>
                    <a:pt x="361950" y="9188450"/>
                  </a:cubicBezTo>
                  <a:cubicBezTo>
                    <a:pt x="820420" y="10180320"/>
                    <a:pt x="1822450" y="10811510"/>
                    <a:pt x="2842260" y="11203940"/>
                  </a:cubicBezTo>
                  <a:cubicBezTo>
                    <a:pt x="5585460" y="12259310"/>
                    <a:pt x="8953501" y="11850370"/>
                    <a:pt x="11088370" y="9828530"/>
                  </a:cubicBezTo>
                  <a:cubicBezTo>
                    <a:pt x="11756390" y="9196070"/>
                    <a:pt x="12303760" y="8403590"/>
                    <a:pt x="12499340" y="7504430"/>
                  </a:cubicBezTo>
                  <a:cubicBezTo>
                    <a:pt x="12736830" y="6413500"/>
                    <a:pt x="12435840" y="5264150"/>
                    <a:pt x="11925300" y="4271010"/>
                  </a:cubicBezTo>
                  <a:close/>
                </a:path>
              </a:pathLst>
            </a:custGeom>
            <a:blipFill>
              <a:blip r:embed="rId4"/>
              <a:stretch>
                <a:fillRect l="-18978" t="0" r="-18978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9144000" y="2053350"/>
            <a:ext cx="7719281" cy="794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136"/>
              </a:lnSpc>
            </a:pPr>
            <a:r>
              <a:rPr lang="en-US" sz="5200" spc="514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REFERÊNCIAS</a:t>
            </a:r>
          </a:p>
        </p:txBody>
      </p:sp>
      <p:sp>
        <p:nvSpPr>
          <p:cNvPr name="Freeform 7" id="7"/>
          <p:cNvSpPr/>
          <p:nvPr/>
        </p:nvSpPr>
        <p:spPr>
          <a:xfrm flipH="false" flipV="true" rot="659014">
            <a:off x="-1536547" y="-1625928"/>
            <a:ext cx="5130494" cy="6799449"/>
          </a:xfrm>
          <a:custGeom>
            <a:avLst/>
            <a:gdLst/>
            <a:ahLst/>
            <a:cxnLst/>
            <a:rect r="r" b="b" t="t" l="l"/>
            <a:pathLst>
              <a:path h="6799449" w="5130494">
                <a:moveTo>
                  <a:pt x="0" y="6799450"/>
                </a:moveTo>
                <a:lnTo>
                  <a:pt x="5130494" y="6799450"/>
                </a:lnTo>
                <a:lnTo>
                  <a:pt x="5130494" y="0"/>
                </a:lnTo>
                <a:lnTo>
                  <a:pt x="0" y="0"/>
                </a:lnTo>
                <a:lnTo>
                  <a:pt x="0" y="679945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>
            <a:off x="13146380" y="3260746"/>
            <a:ext cx="3716901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  <p:transition spd="fast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DAGrLQw87S0</dc:identifier>
  <dcterms:modified xsi:type="dcterms:W3CDTF">2011-08-01T06:04:30Z</dcterms:modified>
  <cp:revision>1</cp:revision>
  <dc:title>Apresentacao_IoT.pptx</dc:title>
</cp:coreProperties>
</file>

<file path=docProps/thumbnail.jpeg>
</file>